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648" r:id="rId2"/>
    <p:sldId id="650" r:id="rId3"/>
    <p:sldId id="649" r:id="rId4"/>
    <p:sldId id="651" r:id="rId5"/>
    <p:sldId id="653" r:id="rId6"/>
    <p:sldId id="656" r:id="rId7"/>
    <p:sldId id="657" r:id="rId8"/>
    <p:sldId id="658" r:id="rId9"/>
    <p:sldId id="659" r:id="rId10"/>
    <p:sldId id="660" r:id="rId11"/>
    <p:sldId id="663" r:id="rId12"/>
    <p:sldId id="661" r:id="rId13"/>
    <p:sldId id="665" r:id="rId14"/>
    <p:sldId id="664" r:id="rId15"/>
    <p:sldId id="666" r:id="rId16"/>
    <p:sldId id="667" r:id="rId17"/>
    <p:sldId id="668" r:id="rId18"/>
    <p:sldId id="669" r:id="rId19"/>
    <p:sldId id="670" r:id="rId20"/>
    <p:sldId id="671" r:id="rId21"/>
    <p:sldId id="672" r:id="rId22"/>
  </p:sldIdLst>
  <p:sldSz cx="9144000" cy="6858000" type="screen4x3"/>
  <p:notesSz cx="6662738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09C"/>
    <a:srgbClr val="0000FF"/>
    <a:srgbClr val="9900FF"/>
    <a:srgbClr val="FF9966"/>
    <a:srgbClr val="FF9933"/>
    <a:srgbClr val="9933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70943" autoAdjust="0"/>
  </p:normalViewPr>
  <p:slideViewPr>
    <p:cSldViewPr snapToGrid="0">
      <p:cViewPr varScale="1">
        <p:scale>
          <a:sx n="59" d="100"/>
          <a:sy n="59" d="100"/>
        </p:scale>
        <p:origin x="-1920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336"/>
    </p:cViewPr>
  </p:sorterViewPr>
  <p:notesViewPr>
    <p:cSldViewPr snapToGrid="0">
      <p:cViewPr varScale="1">
        <p:scale>
          <a:sx n="50" d="100"/>
          <a:sy n="50" d="100"/>
        </p:scale>
        <p:origin x="-1398" y="-90"/>
      </p:cViewPr>
      <p:guideLst>
        <p:guide orient="horz" pos="3121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6A5FB5-6B99-4B25-B028-724544A66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46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1363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6938"/>
            <a:ext cx="48847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1070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4F0F91-D70B-4D74-9487-88CC26783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G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8FFE550F-295B-4752-BDB4-7BC877B46ECC}" type="slidenum">
              <a:rPr lang="en-US" altLang="en-US" sz="1200" smtClean="0">
                <a:latin typeface="Arial" pitchFamily="34" charset="0"/>
              </a:rPr>
              <a:pPr/>
              <a:t>1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F1276650-66E7-4EA8-9502-5EED97DE644D}" type="slidenum">
              <a:rPr lang="en-US" altLang="en-US" sz="1200" smtClean="0">
                <a:latin typeface="Arial" pitchFamily="34" charset="0"/>
              </a:rPr>
              <a:pPr/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2C577BA2-7C82-40E9-AFB5-1F0104AC9F30}" type="slidenum">
              <a:rPr lang="en-US" altLang="en-US" sz="1200" smtClean="0">
                <a:latin typeface="Arial" pitchFamily="34" charset="0"/>
              </a:rPr>
              <a:pPr/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9E56E6B-3841-4D3C-88FF-C9B98957612E}" type="slidenum">
              <a:rPr lang="en-US" altLang="en-US" sz="1200" smtClean="0">
                <a:latin typeface="Arial" pitchFamily="34" charset="0"/>
              </a:rPr>
              <a:pPr/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SG" kern="0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F07BFA15-74EB-4B3C-80FE-F683BCB1AA6A}" type="slidenum">
              <a:rPr lang="en-US" altLang="en-US" sz="1200" smtClean="0">
                <a:latin typeface="Arial" pitchFamily="34" charset="0"/>
              </a:rPr>
              <a:pPr/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SG" kern="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68638F4B-A78D-415F-BAA5-F73EC9A8A538}" type="slidenum">
              <a:rPr lang="en-US" altLang="en-US" sz="1200" smtClean="0">
                <a:latin typeface="Arial" pitchFamily="34" charset="0"/>
              </a:rPr>
              <a:pPr/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38C9827D-3E31-413A-BD88-1D4BE93C3674}" type="slidenum">
              <a:rPr lang="en-US" altLang="en-US" sz="1200" smtClean="0">
                <a:latin typeface="Arial" pitchFamily="34" charset="0"/>
              </a:rPr>
              <a:pPr/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07F32C5F-D2F3-4036-99A4-2AB6C24C4621}" type="slidenum">
              <a:rPr lang="en-US" altLang="en-US" sz="1200" smtClean="0">
                <a:latin typeface="Arial" pitchFamily="34" charset="0"/>
              </a:rPr>
              <a:pPr/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B4648D46-9C76-4175-8B18-85E3840587A8}" type="slidenum">
              <a:rPr lang="en-US" altLang="en-US" sz="1200" smtClean="0">
                <a:latin typeface="Arial" pitchFamily="34" charset="0"/>
              </a:rPr>
              <a:pPr/>
              <a:t>17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837FDC1-7E6B-4D48-A465-BBB89B3AFF7D}" type="slidenum">
              <a:rPr lang="en-US" altLang="en-US" sz="1200" smtClean="0">
                <a:latin typeface="Arial" pitchFamily="34" charset="0"/>
              </a:rPr>
              <a:pPr/>
              <a:t>18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b="1" kern="0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2121FC26-75D6-453A-A1D5-84CB363B9B59}" type="slidenum">
              <a:rPr lang="en-US" altLang="en-US" sz="1200" smtClean="0">
                <a:latin typeface="Arial" pitchFamily="34" charset="0"/>
              </a:rPr>
              <a:pPr/>
              <a:t>19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1200" b="1" kern="1200" dirty="0">
              <a:solidFill>
                <a:schemeClr val="tx1"/>
              </a:solidFill>
              <a:effectLst/>
              <a:latin typeface="Arial" pitchFamily="34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6C7E7946-0E4E-4679-87D3-CC331E446FC8}" type="slidenum">
              <a:rPr lang="en-US" altLang="en-US" sz="1200" smtClean="0">
                <a:latin typeface="Arial" pitchFamily="34" charset="0"/>
              </a:rPr>
              <a:pPr/>
              <a:t>2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7F71CFD4-0898-4E24-83FB-99C09B1E1AA2}" type="slidenum">
              <a:rPr lang="en-US" altLang="en-US" sz="1200" smtClean="0">
                <a:latin typeface="Arial" pitchFamily="34" charset="0"/>
              </a:rPr>
              <a:pPr/>
              <a:t>20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en-US" kern="0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4A553AED-266C-460C-AEAF-B01C8FD4B137}" type="slidenum">
              <a:rPr lang="en-US" altLang="en-US" sz="1200" smtClean="0">
                <a:latin typeface="Arial" pitchFamily="34" charset="0"/>
              </a:rPr>
              <a:pPr/>
              <a:t>21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SG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2D172E61-227F-466D-9F44-7BC468EB91AC}" type="slidenum">
              <a:rPr lang="en-US" altLang="en-US" sz="1200" smtClean="0">
                <a:latin typeface="Arial" pitchFamily="34" charset="0"/>
              </a:rPr>
              <a:pPr/>
              <a:t>3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F0F91-D70B-4D74-9487-88CC2678369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19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876AE32-D8AD-431B-9398-9255141DCEFE}" type="slidenum">
              <a:rPr lang="en-US" altLang="en-US" sz="1200" smtClean="0">
                <a:latin typeface="Arial" pitchFamily="34" charset="0"/>
              </a:rPr>
              <a:pPr/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1DE85D4C-E850-4732-97D1-68470045A50C}" type="slidenum">
              <a:rPr lang="en-US" altLang="en-US" sz="1200" smtClean="0">
                <a:latin typeface="Arial" pitchFamily="34" charset="0"/>
              </a:rPr>
              <a:pPr/>
              <a:t>6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45788675-892B-4D94-AC17-2C8ED7195D8F}" type="slidenum">
              <a:rPr lang="en-US" altLang="en-US" sz="1200" smtClean="0">
                <a:latin typeface="Arial" pitchFamily="34" charset="0"/>
              </a:rPr>
              <a:pPr/>
              <a:t>7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2894A7E9-FD4A-491D-AC25-5B26C227266B}" type="slidenum">
              <a:rPr lang="en-US" altLang="en-US" sz="1200" smtClean="0">
                <a:latin typeface="Arial" pitchFamily="34" charset="0"/>
              </a:rPr>
              <a:pPr/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Arial" pitchFamily="34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BFEDB79-773C-4430-B3FD-C65AC36B36D7}" type="slidenum">
              <a:rPr lang="en-US" altLang="en-US" sz="1200" smtClean="0">
                <a:latin typeface="Arial" pitchFamily="34" charset="0"/>
              </a:rPr>
              <a:pPr/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604000"/>
            <a:ext cx="9144000" cy="2540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5" name="Picture 12" descr="sesame_logo_mod_1.pdf - Adobe R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41937" r="3204" b="34587"/>
          <a:stretch>
            <a:fillRect/>
          </a:stretch>
        </p:blipFill>
        <p:spPr bwMode="auto">
          <a:xfrm>
            <a:off x="122238" y="5462588"/>
            <a:ext cx="27114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5416550"/>
            <a:ext cx="17986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 descr="http://eagle.zju.edu.cn/~binxu/pic/zjulogo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283200"/>
            <a:ext cx="1168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407025"/>
            <a:ext cx="1384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19082"/>
            <a:ext cx="7772400" cy="1648111"/>
          </a:xfrm>
        </p:spPr>
        <p:txBody>
          <a:bodyPr/>
          <a:lstStyle>
            <a:lvl1pPr algn="ctr">
              <a:defRPr sz="4000" b="0" cap="all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30972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23BA35A-9CE8-4EE8-BDD5-ADC1EF339214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5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680"/>
            <a:ext cx="9143999" cy="68579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1172308"/>
            <a:ext cx="7770812" cy="510149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8FB8E29-5419-459C-9609-2931A2ADF0CA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5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C06F8783-85E4-416B-AC46-24C2977A1906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ACD3973-3D98-4ADD-BDDA-4190D1D07CA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2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55ED5F3-AD82-4F28-886C-4560507597FF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86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7EA7C41-EB74-4644-9AD5-63315699A0F9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9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01BAE08-CF7D-4D49-81F7-7B233AB6A899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2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0163" y="825500"/>
            <a:ext cx="1941512" cy="54356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863" y="825500"/>
            <a:ext cx="5676900" cy="54356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A3127CE-D9B1-4342-8DDC-1A0B11541B8D}" type="slidenum">
              <a:rPr lang="en-US" altLang="en-US"/>
              <a:pPr>
                <a:defRPr/>
              </a:pPr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0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6600825"/>
            <a:ext cx="9144000" cy="2540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30200"/>
            <a:ext cx="6518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699" rIns="91402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1511300"/>
            <a:ext cx="777081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699" rIns="91402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863" y="6600825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699" rIns="91402" bIns="45699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2613" y="6600825"/>
            <a:ext cx="19034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699" rIns="91402" bIns="456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bg1"/>
                </a:solidFill>
                <a:latin typeface="+mj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SeSaMe Centre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254000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00825"/>
            <a:ext cx="2895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699" rIns="91402" bIns="45699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SG" altLang="en-US"/>
              <a:t>14 May 2014 - SeSaMe Workshop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6600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300">
          <a:solidFill>
            <a:srgbClr val="00339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38138" indent="4763" algn="l" rtl="0" eaLnBrk="0" fontAlgn="base" hangingPunct="0">
        <a:spcBef>
          <a:spcPct val="20000"/>
        </a:spcBef>
        <a:spcAft>
          <a:spcPct val="0"/>
        </a:spcAft>
        <a:defRPr sz="2300">
          <a:solidFill>
            <a:srgbClr val="00339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1038" indent="233363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FF66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30288" indent="635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rgbClr val="00339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374775" indent="454025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339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31975" algn="l" rtl="0" fontAlgn="base">
        <a:spcBef>
          <a:spcPct val="20000"/>
        </a:spcBef>
        <a:spcAft>
          <a:spcPct val="0"/>
        </a:spcAft>
        <a:defRPr>
          <a:solidFill>
            <a:srgbClr val="003399"/>
          </a:solidFill>
          <a:latin typeface="+mn-lt"/>
        </a:defRPr>
      </a:lvl6pPr>
      <a:lvl7pPr marL="2289175" algn="l" rtl="0" fontAlgn="base">
        <a:spcBef>
          <a:spcPct val="20000"/>
        </a:spcBef>
        <a:spcAft>
          <a:spcPct val="0"/>
        </a:spcAft>
        <a:defRPr>
          <a:solidFill>
            <a:srgbClr val="003399"/>
          </a:solidFill>
          <a:latin typeface="+mn-lt"/>
        </a:defRPr>
      </a:lvl7pPr>
      <a:lvl8pPr marL="2746375" algn="l" rtl="0" fontAlgn="base">
        <a:spcBef>
          <a:spcPct val="20000"/>
        </a:spcBef>
        <a:spcAft>
          <a:spcPct val="0"/>
        </a:spcAft>
        <a:defRPr>
          <a:solidFill>
            <a:srgbClr val="003399"/>
          </a:solidFill>
          <a:latin typeface="+mn-lt"/>
        </a:defRPr>
      </a:lvl8pPr>
      <a:lvl9pPr marL="3203575" algn="l" rtl="0" fontAlgn="base">
        <a:spcBef>
          <a:spcPct val="20000"/>
        </a:spcBef>
        <a:spcAft>
          <a:spcPct val="0"/>
        </a:spcAft>
        <a:defRPr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722313" y="1419225"/>
            <a:ext cx="7772400" cy="1647825"/>
          </a:xfrm>
        </p:spPr>
        <p:txBody>
          <a:bodyPr/>
          <a:lstStyle/>
          <a:p>
            <a:r>
              <a:rPr lang="en-US" altLang="en-US" cap="none" dirty="0" smtClean="0"/>
              <a:t>Song Recommendation for Social Singing Community</a:t>
            </a:r>
          </a:p>
        </p:txBody>
      </p:sp>
      <p:sp>
        <p:nvSpPr>
          <p:cNvPr id="1024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Kuang</a:t>
            </a:r>
            <a:r>
              <a:rPr lang="en-US" altLang="en-US" dirty="0" smtClean="0"/>
              <a:t> Mao, </a:t>
            </a:r>
            <a:r>
              <a:rPr lang="en-US" altLang="en-US" dirty="0" err="1" smtClean="0"/>
              <a:t>Ju</a:t>
            </a:r>
            <a:r>
              <a:rPr lang="en-US" altLang="en-US" dirty="0" smtClean="0"/>
              <a:t> Fan, </a:t>
            </a:r>
            <a:r>
              <a:rPr lang="en-US" altLang="en-US" dirty="0" err="1" smtClean="0"/>
              <a:t>Lidan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Shou</a:t>
            </a:r>
            <a:r>
              <a:rPr lang="en-US" altLang="en-US" dirty="0" smtClean="0"/>
              <a:t>, Gang Chen, Mohan </a:t>
            </a:r>
            <a:r>
              <a:rPr lang="en-US" altLang="en-US" dirty="0" err="1" smtClean="0"/>
              <a:t>Kankanhalli</a:t>
            </a:r>
            <a:endParaRPr lang="en-US" altLang="en-US" dirty="0" smtClean="0"/>
          </a:p>
          <a:p>
            <a:r>
              <a:rPr lang="en-US" altLang="en-US" dirty="0" smtClean="0"/>
              <a:t>Zhejiang University, National University of Singapore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E4576E5-9003-4FE5-9237-604214377B91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29 July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3A7D2ECF-D600-4E28-BBF6-D683CFD834D8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10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0483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048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 Reliability of Difficulty Ordering</a:t>
            </a:r>
            <a:endParaRPr lang="en-US" altLang="en-US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</p:spPr>
            <p:txBody>
              <a:bodyPr/>
              <a:lstStyle>
                <a:lvl1pPr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Definition: </a:t>
                </a:r>
                <a:r>
                  <a:rPr lang="en-US" altLang="en-US" sz="2000" i="1" dirty="0" err="1" smtClean="0"/>
                  <a:t>Reliabilility</a:t>
                </a:r>
                <a:endParaRPr lang="en-US" altLang="en-US" sz="2000" i="1" dirty="0" smtClean="0"/>
              </a:p>
              <a:p>
                <a:pPr lvl="1">
                  <a:defRPr/>
                </a:pPr>
                <a:r>
                  <a:rPr lang="en-SG" altLang="en-US" sz="2000" dirty="0" smtClean="0"/>
                  <a:t>The reliability of the difficulty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2000" dirty="0" smtClean="0"/>
                  <a:t>, is the probability of the event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2000" dirty="0" smtClean="0"/>
                  <a:t> gets </a:t>
                </a:r>
                <a:r>
                  <a:rPr lang="en-SG" altLang="en-US" sz="2000" dirty="0"/>
                  <a:t>sufficient </a:t>
                </a:r>
                <a:r>
                  <a:rPr lang="en-SG" altLang="en-US" sz="2000" dirty="0" smtClean="0"/>
                  <a:t>supports and a high confidence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Estimate of reliability</a:t>
                </a:r>
              </a:p>
              <a:p>
                <a:pPr>
                  <a:defRPr/>
                </a:pPr>
                <a:endParaRPr lang="en-US" altLang="en-US" sz="2000" dirty="0" smtClean="0"/>
              </a:p>
              <a:p>
                <a:pPr>
                  <a:defRPr/>
                </a:pPr>
                <a:endParaRPr lang="en-US" altLang="en-US" sz="2000" dirty="0" smtClean="0"/>
              </a:p>
              <a:p>
                <a:pPr>
                  <a:defRPr/>
                </a:pPr>
                <a:endParaRPr lang="en-US" altLang="en-US" sz="2000" dirty="0" smtClean="0"/>
              </a:p>
              <a:p>
                <a:pPr>
                  <a:buFontTx/>
                  <a:buChar char="•"/>
                  <a:defRPr/>
                </a:pPr>
                <a:endParaRPr lang="en-US" altLang="en-US" sz="2000" dirty="0" smtClean="0"/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718" t="-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3419775"/>
            <a:ext cx="1834408" cy="45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89" y="3485468"/>
            <a:ext cx="3761704" cy="29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438589AC-93C4-4C5F-B8B5-93F6F8646F47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11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1507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Difficulty Ordering Discovery</a:t>
            </a:r>
            <a:endParaRPr lang="en-US" altLang="en-US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9" name="Content Placeholder 8"/>
              <p:cNvSpPr txBox="1">
                <a:spLocks/>
              </p:cNvSpPr>
              <p:nvPr/>
            </p:nvSpPr>
            <p:spPr bwMode="auto">
              <a:xfrm>
                <a:off x="576263" y="1244600"/>
                <a:ext cx="7643812" cy="510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en-US" sz="2200" dirty="0" smtClean="0"/>
                  <a:t>Deduce each singer’s voting from listener’s rating</a:t>
                </a:r>
                <a:endParaRPr lang="en-US" altLang="en-US" sz="2200" i="1" dirty="0"/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Singer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sings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b="0" i="0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2000" dirty="0"/>
                  <a:t>and gets </a:t>
                </a:r>
                <a:r>
                  <a:rPr lang="en-US" altLang="en-US" sz="2000" dirty="0" smtClean="0"/>
                  <a:t>listener’s mean </a:t>
                </a:r>
                <a:r>
                  <a:rPr lang="en-US" altLang="en-US" sz="2000" dirty="0"/>
                  <a:t>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b="0" i="0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b="0" i="0" dirty="0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means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en-US" sz="2000" dirty="0" smtClean="0"/>
                  <a:t> performs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>
                  <a:buFontTx/>
                  <a:buChar char="•"/>
                </a:pPr>
                <a:r>
                  <a:rPr lang="en-US" altLang="en-US" sz="2000" dirty="0" smtClean="0"/>
                  <a:t>Singer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en-US" sz="2000" dirty="0" smtClean="0"/>
                  <a:t>’s voting for difficulty ordering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b="0" i="0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 smtClean="0"/>
              </a:p>
              <a:p>
                <a:pPr>
                  <a:buFontTx/>
                  <a:buChar char="•"/>
                </a:pPr>
                <a:endParaRPr lang="en-US" altLang="en-US" sz="2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sz="2200" dirty="0"/>
                  <a:t>Difficulty ordering discovery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Discover song pairs that are sung by at least  </a:t>
                </a:r>
                <a:r>
                  <a:rPr lang="el-GR" altLang="en-US" sz="2000" dirty="0" smtClean="0"/>
                  <a:t>θ</a:t>
                </a:r>
                <a:r>
                  <a:rPr lang="en-US" altLang="en-US" sz="2000" dirty="0" smtClean="0"/>
                  <a:t>  </a:t>
                </a:r>
                <a:r>
                  <a:rPr lang="en-US" altLang="en-US" sz="2000" dirty="0"/>
                  <a:t>users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Deduce singer’s voting for difficulty orderings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Set the one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with more votes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’s song difficulty ordering </a:t>
                </a:r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pPr>
                  <a:buFontTx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21509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2446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878" t="-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18B57D7-29C5-42FA-A2EF-A638BFE9E78F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12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2531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253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Song Recommendation: Basic Idea</a:t>
            </a:r>
            <a:endParaRPr lang="en-US" altLang="en-US" sz="3600" dirty="0" smtClean="0"/>
          </a:p>
        </p:txBody>
      </p:sp>
      <p:sp>
        <p:nvSpPr>
          <p:cNvPr id="22533" name="Content Placeholder 8"/>
          <p:cNvSpPr txBox="1">
            <a:spLocks/>
          </p:cNvSpPr>
          <p:nvPr/>
        </p:nvSpPr>
        <p:spPr bwMode="auto">
          <a:xfrm>
            <a:off x="576263" y="1473200"/>
            <a:ext cx="76438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dirty="0"/>
              <a:t>Recommendation based on difficulty orderings </a:t>
            </a:r>
          </a:p>
          <a:p>
            <a:pPr>
              <a:buFontTx/>
              <a:buChar char="•"/>
            </a:pPr>
            <a:r>
              <a:rPr lang="en-SG" altLang="zh-CN" sz="2000" kern="0" dirty="0" smtClean="0"/>
              <a:t>Estimate the </a:t>
            </a:r>
            <a:r>
              <a:rPr lang="en-SG" altLang="zh-CN" sz="2000" kern="0" dirty="0"/>
              <a:t>likelihood that a user can perform the songs </a:t>
            </a:r>
            <a:r>
              <a:rPr lang="en-SG" altLang="zh-CN" sz="2000" kern="0" dirty="0" smtClean="0"/>
              <a:t>well</a:t>
            </a:r>
            <a:r>
              <a:rPr lang="en-SG" altLang="zh-CN" sz="2000" dirty="0"/>
              <a:t>,</a:t>
            </a:r>
            <a:r>
              <a:rPr lang="en-SG" altLang="en-US" sz="2000" dirty="0" smtClean="0"/>
              <a:t> </a:t>
            </a:r>
            <a:r>
              <a:rPr lang="en-SG" altLang="en-US" sz="2000" i="1" dirty="0" smtClean="0"/>
              <a:t>performance degree</a:t>
            </a:r>
            <a:endParaRPr lang="en-SG" altLang="en-US" sz="2000" dirty="0" smtClean="0"/>
          </a:p>
          <a:p>
            <a:pPr>
              <a:buFontTx/>
              <a:buChar char="•"/>
            </a:pPr>
            <a:r>
              <a:rPr lang="en-US" altLang="en-US" sz="2000" dirty="0" smtClean="0"/>
              <a:t>Rank </a:t>
            </a:r>
            <a:r>
              <a:rPr lang="en-US" altLang="en-US" sz="2000" dirty="0"/>
              <a:t>the song based on performance degree.</a:t>
            </a:r>
          </a:p>
          <a:p>
            <a:pPr>
              <a:buFontTx/>
              <a:buChar char="•"/>
            </a:pPr>
            <a:endParaRPr lang="en-US" altLang="en-US" sz="1800" dirty="0"/>
          </a:p>
          <a:p>
            <a:pPr>
              <a:buFontTx/>
              <a:buChar char="•"/>
            </a:pPr>
            <a:endParaRPr lang="en-US" altLang="en-US" sz="1800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Estimate the performance degree of each song</a:t>
            </a:r>
          </a:p>
          <a:p>
            <a:pPr>
              <a:buFontTx/>
              <a:buChar char="•"/>
            </a:pPr>
            <a:r>
              <a:rPr lang="en-US" altLang="en-US" sz="2000" dirty="0"/>
              <a:t>Start from user’s singing history as seeds</a:t>
            </a:r>
            <a:endParaRPr lang="en-US" altLang="en-US" sz="2000" i="1" dirty="0"/>
          </a:p>
          <a:p>
            <a:pPr>
              <a:buFontTx/>
              <a:buChar char="•"/>
            </a:pPr>
            <a:r>
              <a:rPr lang="en-US" altLang="en-US" sz="2000" dirty="0"/>
              <a:t>Exploit through the difficulty orderings to find the songs which  have large probabilities to be easier than the seeds</a:t>
            </a:r>
          </a:p>
          <a:p>
            <a:pPr>
              <a:buFontTx/>
              <a:buChar char="•"/>
            </a:pPr>
            <a:r>
              <a:rPr lang="en-US" altLang="en-US" sz="2000" dirty="0"/>
              <a:t>Utilize these probability as performance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619C87B-530B-40A0-8E79-7EEED7114C34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13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3555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355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Performance Degree</a:t>
            </a:r>
            <a:endParaRPr lang="en-US" alt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Content Placeholder 8"/>
              <p:cNvSpPr txBox="1">
                <a:spLocks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en-US" dirty="0" smtClean="0"/>
                  <a:t>Performance Degree of song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4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for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buFontTx/>
                  <a:buChar char="•"/>
                </a:pPr>
                <a:endParaRPr lang="en-US" altLang="en-US" sz="1800" dirty="0"/>
              </a:p>
              <a:p>
                <a:pPr>
                  <a:buFontTx/>
                  <a:buChar char="•"/>
                </a:pPr>
                <a:endParaRPr lang="en-US" altLang="en-US" sz="1800" dirty="0"/>
              </a:p>
              <a:p>
                <a:pPr>
                  <a:buFontTx/>
                  <a:buChar char="•"/>
                </a:pPr>
                <a:endParaRPr lang="en-US" altLang="en-US" sz="1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dirty="0"/>
                  <a:t>Difficulty graph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An ordinary direct weighted graph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Each vertex is a song</a:t>
                </a:r>
              </a:p>
              <a:p>
                <a:pPr>
                  <a:buFontTx/>
                  <a:buChar char="•"/>
                </a:pPr>
                <a:r>
                  <a:rPr lang="en-US" altLang="en-US" sz="2000" dirty="0"/>
                  <a:t>Each edge from song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a song </a:t>
                </a:r>
              </a:p>
              <a:p>
                <a:r>
                  <a:rPr lang="en-US" altLang="en-US" sz="2000" dirty="0"/>
                  <a:t>     difficulty ordering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as weight </a:t>
                </a:r>
              </a:p>
              <a:p>
                <a:pPr>
                  <a:buFontTx/>
                  <a:buChar char="•"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3557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958" t="-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85963"/>
            <a:ext cx="40941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817813"/>
            <a:ext cx="28860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EF3D4BCB-4A7C-4C90-AB8F-4DBEEFE17E29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14</a:t>
            </a:fld>
            <a:endParaRPr lang="en-US" altLang="en-US" sz="1400" dirty="0" smtClean="0">
              <a:latin typeface="Calibri" pitchFamily="34" charset="0"/>
            </a:endParaRPr>
          </a:p>
        </p:txBody>
      </p:sp>
      <p:sp>
        <p:nvSpPr>
          <p:cNvPr id="24579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dirty="0" smtClean="0">
                <a:latin typeface="Calibri" pitchFamily="34" charset="0"/>
              </a:rPr>
              <a:t>14 May 2014 - </a:t>
            </a:r>
            <a:r>
              <a:rPr lang="en-SG" altLang="en-US" sz="900" dirty="0" err="1" smtClean="0">
                <a:latin typeface="Calibri" pitchFamily="34" charset="0"/>
              </a:rPr>
              <a:t>SeSaMe</a:t>
            </a:r>
            <a:r>
              <a:rPr lang="en-SG" altLang="en-US" sz="900" dirty="0" smtClean="0">
                <a:latin typeface="Calibri" pitchFamily="34" charset="0"/>
              </a:rPr>
              <a:t> Workshop</a:t>
            </a:r>
            <a:endParaRPr lang="en-US" altLang="en-US" sz="900" dirty="0" smtClean="0">
              <a:latin typeface="Calibri" pitchFamily="34" charset="0"/>
            </a:endParaRP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Probabilistic Inference</a:t>
            </a:r>
            <a:endParaRPr lang="en-US" alt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Content Placeholder 8"/>
              <p:cNvSpPr txBox="1">
                <a:spLocks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SG" altLang="zh-CN" sz="2000" kern="0" dirty="0" smtClean="0"/>
                  <a:t>Infer 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2000" dirty="0" smtClean="0"/>
                  <a:t> for user k from </a:t>
                </a:r>
                <a:r>
                  <a:rPr lang="en-SG" altLang="en-US" sz="2000" dirty="0"/>
                  <a:t>PD </a:t>
                </a:r>
                <a:r>
                  <a:rPr lang="en-SG" altLang="en-US" sz="2000" dirty="0" smtClean="0"/>
                  <a:t>of its in-degree songs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sz="2000" dirty="0" smtClean="0"/>
                  <a:t>Estimate      </a:t>
                </a:r>
                <a:r>
                  <a:rPr lang="en-US" altLang="en-US" sz="2000" dirty="0"/>
                  <a:t>using sum and product rules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sz="1800" dirty="0"/>
                  <a:t>       We let</a:t>
                </a:r>
              </a:p>
              <a:p>
                <a:endParaRPr lang="en-US" altLang="en-US" sz="1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sz="2000" dirty="0"/>
                  <a:t>Weight equals to the reliability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24581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718" t="-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879600"/>
            <a:ext cx="2952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405063"/>
            <a:ext cx="4867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062288"/>
            <a:ext cx="25654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2817813"/>
            <a:ext cx="28860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238625"/>
            <a:ext cx="5413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45CEB01E-1121-4228-8A7F-7D864F3F7104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15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Iterative Probabilistic Inference (IPI)</a:t>
            </a:r>
            <a:endParaRPr lang="en-US" alt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Content Placeholder 8"/>
              <p:cNvSpPr txBox="1">
                <a:spLocks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en-US" dirty="0"/>
                  <a:t>Initialize</a:t>
                </a:r>
              </a:p>
              <a:p>
                <a:pPr lvl="1"/>
                <a:r>
                  <a:rPr lang="en-US" altLang="en-US" sz="2000" dirty="0"/>
                  <a:t>Performance degree of each song </a:t>
                </a:r>
                <a:r>
                  <a:rPr lang="en-US" altLang="en-US" sz="2000" dirty="0" smtClean="0"/>
                  <a:t>will be </a:t>
                </a:r>
                <a:r>
                  <a:rPr lang="en-US" altLang="en-US" sz="2000" dirty="0"/>
                  <a:t>the same and calculate each edge’s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sz="1800" dirty="0" smtClean="0"/>
              </a:p>
              <a:p>
                <a:pPr lvl="1"/>
                <a:endParaRPr lang="en-US" altLang="en-US" sz="18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dirty="0"/>
                  <a:t>Iteratively doing probabilistic inference </a:t>
                </a:r>
              </a:p>
              <a:p>
                <a:pPr lvl="1"/>
                <a:r>
                  <a:rPr lang="en-US" altLang="en-US" sz="2000" dirty="0" smtClean="0"/>
                  <a:t>Previous singing song will </a:t>
                </a:r>
                <a:r>
                  <a:rPr lang="en-US" altLang="en-US" sz="2000" dirty="0"/>
                  <a:t>have an additional performance degree </a:t>
                </a:r>
                <a:r>
                  <a:rPr lang="en-US" altLang="en-US" sz="2000" dirty="0" smtClean="0"/>
                  <a:t>added</a:t>
                </a:r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dirty="0"/>
                  <a:t>Rank performance degree for recommendation</a:t>
                </a:r>
              </a:p>
              <a:p>
                <a:r>
                  <a:rPr lang="en-US" altLang="en-US" sz="2000" dirty="0"/>
                  <a:t>     large first</a:t>
                </a:r>
              </a:p>
              <a:p>
                <a:pPr>
                  <a:buFontTx/>
                  <a:buChar char="•"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25605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4732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958" t="-8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4157663"/>
            <a:ext cx="3438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80DBAC50-5431-4630-8AB3-B09386C6F6F0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16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6627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662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Experiment Setup</a:t>
            </a:r>
            <a:endParaRPr lang="en-US" altLang="en-US" sz="3600" smtClean="0"/>
          </a:p>
        </p:txBody>
      </p:sp>
      <p:sp>
        <p:nvSpPr>
          <p:cNvPr id="26629" name="Content Placeholder 8"/>
          <p:cNvSpPr txBox="1">
            <a:spLocks/>
          </p:cNvSpPr>
          <p:nvPr/>
        </p:nvSpPr>
        <p:spPr bwMode="auto">
          <a:xfrm>
            <a:off x="576263" y="1473200"/>
            <a:ext cx="79867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dirty="0"/>
              <a:t>Dataset source</a:t>
            </a:r>
          </a:p>
          <a:p>
            <a:pPr lvl="1"/>
            <a:r>
              <a:rPr lang="en-US" altLang="en-US" sz="2000" dirty="0"/>
              <a:t>5sing which is the largest social singing community in China</a:t>
            </a:r>
          </a:p>
          <a:p>
            <a:pPr>
              <a:buFontTx/>
              <a:buChar char="•"/>
            </a:pPr>
            <a:r>
              <a:rPr lang="en-US" altLang="en-US" sz="1800" i="1" dirty="0" smtClean="0"/>
              <a:t>Note: http://5sing.kugou.com</a:t>
            </a:r>
            <a:endParaRPr lang="en-US" altLang="en-US" sz="1800" i="1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Song difficulty ordering dataset</a:t>
            </a:r>
          </a:p>
          <a:p>
            <a:pPr lvl="1"/>
            <a:r>
              <a:rPr lang="en-US" altLang="en-US" sz="2000" dirty="0"/>
              <a:t>Contain 5877 songs, 257666 difficulty orderings</a:t>
            </a:r>
          </a:p>
          <a:p>
            <a:endParaRPr lang="en-US" altLang="en-US" sz="2000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Singing-song recommendation dataset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dirty="0"/>
              <a:t>2705 users’ singing histories. 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000" dirty="0"/>
              <a:t>The mean number of songs sung by each user is 96</a:t>
            </a:r>
          </a:p>
          <a:p>
            <a:pPr lvl="1">
              <a:buFont typeface="Arial" pitchFamily="34" charset="0"/>
              <a:buChar char="•"/>
            </a:pPr>
            <a:endParaRPr lang="en-US" altLang="en-US" sz="2000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For evaluation</a:t>
            </a:r>
          </a:p>
          <a:p>
            <a:pPr lvl="1"/>
            <a:r>
              <a:rPr lang="en-US" altLang="en-US" sz="2000" dirty="0"/>
              <a:t>30% songs in each user’s singing history </a:t>
            </a:r>
            <a:r>
              <a:rPr lang="en-US" altLang="en-US" sz="2000" dirty="0" smtClean="0"/>
              <a:t>for evaluation purpose, </a:t>
            </a:r>
            <a:r>
              <a:rPr lang="en-US" altLang="en-US" sz="2000" dirty="0"/>
              <a:t>others for </a:t>
            </a:r>
            <a:r>
              <a:rPr lang="en-US" altLang="en-US" sz="2000" dirty="0" smtClean="0"/>
              <a:t>training.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altLang="en-US" sz="2000" dirty="0"/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04735479-B430-4F3D-881E-893A365BA7FD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17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7651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765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Baseline Method</a:t>
            </a:r>
            <a:endParaRPr lang="en-US" altLang="en-US" sz="3600" smtClean="0"/>
          </a:p>
        </p:txBody>
      </p:sp>
      <p:sp>
        <p:nvSpPr>
          <p:cNvPr id="27653" name="Content Placeholder 8"/>
          <p:cNvSpPr txBox="1">
            <a:spLocks/>
          </p:cNvSpPr>
          <p:nvPr/>
        </p:nvSpPr>
        <p:spPr bwMode="auto">
          <a:xfrm>
            <a:off x="576263" y="1473200"/>
            <a:ext cx="79867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100"/>
              <a:t>User-based collaborative filtering (CF)</a:t>
            </a:r>
          </a:p>
          <a:p>
            <a:pPr lvl="1"/>
            <a:r>
              <a:rPr lang="en-SG" altLang="en-US" sz="2000"/>
              <a:t>Songs sang by each user will have a 5-graded rating. Our objective is to predict the rating for other unrated songs </a:t>
            </a:r>
          </a:p>
          <a:p>
            <a:pPr lvl="1"/>
            <a:endParaRPr lang="en-US" altLang="en-US" sz="2000"/>
          </a:p>
          <a:p>
            <a:pPr>
              <a:buFont typeface="Wingdings" pitchFamily="2" charset="2"/>
              <a:buChar char="Ø"/>
            </a:pPr>
            <a:r>
              <a:rPr lang="en-US" altLang="en-US" sz="2100"/>
              <a:t>Ordinary Graph based Recommendation (OGR)</a:t>
            </a:r>
          </a:p>
          <a:p>
            <a:pPr lvl="1"/>
            <a:r>
              <a:rPr lang="en-SG" altLang="en-US" sz="2000"/>
              <a:t>We build an undirected graph with song and user as vertex,</a:t>
            </a:r>
          </a:p>
          <a:p>
            <a:pPr lvl="1"/>
            <a:r>
              <a:rPr lang="en-SG" altLang="en-US" sz="2000"/>
              <a:t>user’s singing relation as edge.</a:t>
            </a:r>
          </a:p>
          <a:p>
            <a:pPr lvl="1"/>
            <a:endParaRPr lang="en-US" altLang="en-US" sz="2000"/>
          </a:p>
          <a:p>
            <a:pPr>
              <a:buFont typeface="Wingdings" pitchFamily="2" charset="2"/>
              <a:buChar char="Ø"/>
            </a:pPr>
            <a:r>
              <a:rPr lang="en-US" altLang="en-US" sz="2100"/>
              <a:t>Measuring reliability using only Support (IPI-supp)</a:t>
            </a:r>
          </a:p>
          <a:p>
            <a:pPr lvl="1"/>
            <a:r>
              <a:rPr lang="en-US" altLang="en-US" sz="2000"/>
              <a:t>Ranking algorithm using IPI</a:t>
            </a:r>
          </a:p>
          <a:p>
            <a:pPr lvl="1"/>
            <a:endParaRPr lang="en-US" altLang="en-US" sz="2000"/>
          </a:p>
          <a:p>
            <a:pPr>
              <a:buFont typeface="Wingdings" pitchFamily="2" charset="2"/>
              <a:buChar char="Ø"/>
            </a:pPr>
            <a:r>
              <a:rPr lang="en-US" altLang="en-US" sz="2100"/>
              <a:t>Measuring reliability using only Confidence (IPI-conf)</a:t>
            </a:r>
          </a:p>
          <a:p>
            <a:pPr lvl="1"/>
            <a:r>
              <a:rPr lang="en-US" altLang="en-US" sz="2000"/>
              <a:t>Ranking algorithm using IPI</a:t>
            </a:r>
          </a:p>
          <a:p>
            <a:endParaRPr lang="en-US" altLang="en-US" sz="2000"/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ACBB198-AF64-40AB-B4F3-5DAE53831E65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18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867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Baseline Comparison</a:t>
            </a:r>
            <a:endParaRPr lang="en-US" altLang="en-US" sz="3600" smtClean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81188"/>
            <a:ext cx="86201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83B67170-67A3-466E-9F36-EC9F9106EA0E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19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2970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Baseline Comparison</a:t>
            </a:r>
            <a:endParaRPr lang="en-US" altLang="en-US" sz="3600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11350"/>
            <a:ext cx="8531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6263" y="1535113"/>
            <a:ext cx="4972050" cy="5102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Features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Recording your singing performance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Listen other people’s recording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</a:t>
            </a:r>
            <a:r>
              <a:rPr lang="en-US" sz="2000" dirty="0" smtClean="0"/>
              <a:t>ating the singing performance </a:t>
            </a:r>
          </a:p>
          <a:p>
            <a:pPr marL="0" indent="0"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 Example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Smule</a:t>
            </a:r>
            <a:r>
              <a:rPr lang="en-US" sz="2000" dirty="0" smtClean="0"/>
              <a:t>/Sing!: </a:t>
            </a:r>
            <a:r>
              <a:rPr lang="en-US" sz="2000" dirty="0"/>
              <a:t>1B cover </a:t>
            </a:r>
            <a:r>
              <a:rPr lang="en-US" sz="2000" dirty="0" smtClean="0"/>
              <a:t>songs, 15M users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5sing: </a:t>
            </a:r>
            <a:r>
              <a:rPr lang="en-US" sz="2000" dirty="0"/>
              <a:t>7.5M cover </a:t>
            </a:r>
            <a:r>
              <a:rPr lang="en-US" sz="2000" dirty="0" smtClean="0"/>
              <a:t>songs, 1.3M users</a:t>
            </a:r>
            <a:endParaRPr lang="en-US" sz="2000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E375AA38-6421-44CA-88DB-C9B6CD3E4235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2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29 July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5729288" y="1685925"/>
            <a:ext cx="2647950" cy="3387725"/>
            <a:chOff x="6252731" y="631249"/>
            <a:chExt cx="2413287" cy="3418438"/>
          </a:xfrm>
        </p:grpSpPr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731" y="631249"/>
              <a:ext cx="2413287" cy="293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9"/>
            <p:cNvSpPr txBox="1">
              <a:spLocks noChangeArrowheads="1"/>
            </p:cNvSpPr>
            <p:nvPr/>
          </p:nvSpPr>
          <p:spPr bwMode="auto">
            <a:xfrm>
              <a:off x="7220653" y="3711133"/>
              <a:ext cx="6303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MS PGothic" pitchFamily="34" charset="-128"/>
                </a:defRPr>
              </a:lvl9pPr>
            </a:lstStyle>
            <a:p>
              <a:r>
                <a:rPr lang="en-US" altLang="en-US" sz="1600"/>
                <a:t>Sing!</a:t>
              </a:r>
              <a:endParaRPr lang="en-SG" altLang="en-US" sz="1600"/>
            </a:p>
          </p:txBody>
        </p:sp>
      </p:grpSp>
      <p:sp>
        <p:nvSpPr>
          <p:cNvPr id="15" name="Title 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699" rIns="91402" bIns="45699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6600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600" kern="0" dirty="0" smtClean="0"/>
              <a:t>Social Singing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F3D44A41-394F-400B-915E-A26711AFFF71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20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3072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dirty="0" smtClean="0"/>
              <a:t>Test for Cold Start User</a:t>
            </a:r>
            <a:endParaRPr lang="en-US" altLang="en-US" sz="3600" dirty="0" smtClean="0"/>
          </a:p>
        </p:txBody>
      </p:sp>
      <p:sp>
        <p:nvSpPr>
          <p:cNvPr id="30725" name="Content Placeholder 8"/>
          <p:cNvSpPr txBox="1">
            <a:spLocks/>
          </p:cNvSpPr>
          <p:nvPr/>
        </p:nvSpPr>
        <p:spPr bwMode="auto">
          <a:xfrm>
            <a:off x="576263" y="1473200"/>
            <a:ext cx="79867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100" dirty="0"/>
              <a:t>Sparse dataset</a:t>
            </a:r>
          </a:p>
          <a:p>
            <a:pPr lvl="1"/>
            <a:r>
              <a:rPr lang="en-US" altLang="en-US" sz="2000" dirty="0"/>
              <a:t>3000 users, each sings 7-10 songs</a:t>
            </a:r>
            <a:endParaRPr lang="en-SG" altLang="en-US" sz="2000" dirty="0"/>
          </a:p>
          <a:p>
            <a:pPr lvl="1"/>
            <a:endParaRPr lang="en-US" altLang="en-US" sz="2000" dirty="0"/>
          </a:p>
          <a:p>
            <a:endParaRPr lang="en-US" altLang="en-US" sz="2000" dirty="0"/>
          </a:p>
          <a:p>
            <a:pPr>
              <a:buFontTx/>
              <a:buChar char="•"/>
            </a:pPr>
            <a:endParaRPr lang="en-US" altLang="en-US" dirty="0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89225"/>
            <a:ext cx="4775201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711450"/>
            <a:ext cx="41910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C0DF95A-2292-4137-BA64-278CDA08CE99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21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3174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Future Works</a:t>
            </a:r>
            <a:endParaRPr lang="en-US" altLang="en-US" sz="3600" smtClean="0"/>
          </a:p>
        </p:txBody>
      </p:sp>
      <p:sp>
        <p:nvSpPr>
          <p:cNvPr id="31749" name="Content Placeholder 8"/>
          <p:cNvSpPr txBox="1">
            <a:spLocks/>
          </p:cNvSpPr>
          <p:nvPr/>
        </p:nvSpPr>
        <p:spPr bwMode="auto">
          <a:xfrm>
            <a:off x="576263" y="1473200"/>
            <a:ext cx="79867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SG" altLang="en-US" sz="2100" dirty="0" smtClean="0"/>
              <a:t>Discovering more difficulty orderings from other sources of social singing community to maintain a complete difficulty orderings database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en-US" sz="21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SG" altLang="en-US" sz="2000" dirty="0" smtClean="0"/>
              <a:t>Exploit other factors such as users’ singing preference as well as friendship relation </a:t>
            </a:r>
            <a:r>
              <a:rPr lang="en-SG" sz="2000" kern="0" dirty="0" smtClean="0"/>
              <a:t>to study if they can help make the recommendation better</a:t>
            </a:r>
            <a:endParaRPr lang="en-US" sz="2000" kern="0" dirty="0" smtClean="0"/>
          </a:p>
          <a:p>
            <a:pPr>
              <a:buFont typeface="Wingdings" pitchFamily="2" charset="2"/>
              <a:buChar char="Ø"/>
              <a:defRPr/>
            </a:pPr>
            <a:endParaRPr lang="en-US" altLang="en-US" sz="2000" dirty="0" smtClean="0"/>
          </a:p>
          <a:p>
            <a:pPr>
              <a:buFontTx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 Community Difference</a:t>
            </a:r>
          </a:p>
        </p:txBody>
      </p:sp>
      <p:sp>
        <p:nvSpPr>
          <p:cNvPr id="12291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35438" cy="63976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SG" altLang="en-US" smtClean="0"/>
              <a:t>Social Music Community</a:t>
            </a:r>
          </a:p>
        </p:txBody>
      </p:sp>
      <p:sp>
        <p:nvSpPr>
          <p:cNvPr id="12292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900" cy="3951288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000" dirty="0" smtClean="0"/>
              <a:t>Focus on listeners</a:t>
            </a:r>
          </a:p>
          <a:p>
            <a:pPr marL="0" indent="0">
              <a:buFontTx/>
              <a:buChar char="•"/>
            </a:pPr>
            <a:endParaRPr lang="en-US" altLang="en-US" sz="2000" dirty="0" smtClean="0"/>
          </a:p>
          <a:p>
            <a:pPr marL="0" indent="0">
              <a:buFontTx/>
              <a:buChar char="•"/>
            </a:pPr>
            <a:r>
              <a:rPr lang="en-SG" altLang="en-US" sz="2000" dirty="0" smtClean="0"/>
              <a:t>Listeners rate the songs and interact with other listeners</a:t>
            </a:r>
          </a:p>
          <a:p>
            <a:pPr marL="0" indent="0">
              <a:buFontTx/>
              <a:buChar char="•"/>
            </a:pPr>
            <a:endParaRPr lang="en-SG" altLang="en-US" sz="2000" dirty="0" smtClean="0"/>
          </a:p>
          <a:p>
            <a:pPr marL="0" indent="0">
              <a:buFontTx/>
              <a:buChar char="•"/>
            </a:pPr>
            <a:r>
              <a:rPr lang="en-US" altLang="en-US" sz="2000" dirty="0" smtClean="0"/>
              <a:t>Listeners looks for the songs they like to listening</a:t>
            </a:r>
          </a:p>
        </p:txBody>
      </p:sp>
      <p:sp>
        <p:nvSpPr>
          <p:cNvPr id="12293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mtClean="0"/>
              <a:t>Social Singing Community</a:t>
            </a:r>
            <a:endParaRPr lang="en-SG" altLang="en-US" smtClean="0"/>
          </a:p>
        </p:txBody>
      </p:sp>
      <p:sp>
        <p:nvSpPr>
          <p:cNvPr id="12294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US" altLang="en-US" sz="2000" smtClean="0"/>
              <a:t>Focus on the singers</a:t>
            </a:r>
          </a:p>
          <a:p>
            <a:pPr marL="0" indent="0">
              <a:buFontTx/>
              <a:buChar char="•"/>
            </a:pPr>
            <a:endParaRPr lang="en-US" altLang="en-US" sz="2000" smtClean="0"/>
          </a:p>
          <a:p>
            <a:pPr marL="0" indent="0">
              <a:buFontTx/>
              <a:buChar char="•"/>
            </a:pPr>
            <a:r>
              <a:rPr lang="en-US" altLang="en-US" sz="2000" smtClean="0"/>
              <a:t>Interaction between the singer  by rating the performance of other singers’ pieces</a:t>
            </a:r>
          </a:p>
          <a:p>
            <a:pPr marL="0" indent="0">
              <a:buFontTx/>
              <a:buChar char="•"/>
            </a:pPr>
            <a:endParaRPr lang="en-US" altLang="en-US" sz="2000" smtClean="0"/>
          </a:p>
          <a:p>
            <a:pPr marL="0" indent="0">
              <a:buFontTx/>
              <a:buChar char="•"/>
            </a:pPr>
            <a:r>
              <a:rPr lang="en-US" altLang="en-US" sz="2000" smtClean="0"/>
              <a:t>Singers look for the songs they are able to perform well</a:t>
            </a:r>
            <a:endParaRPr lang="en-SG" altLang="en-US" sz="2000" smtClean="0"/>
          </a:p>
        </p:txBody>
      </p:sp>
      <p:sp>
        <p:nvSpPr>
          <p:cNvPr id="122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EA9197BD-1BF9-434B-9DEA-B1DFD4291EC9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3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2296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29 July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63C5CB2-A13C-4BBD-9484-F2BE54DD7C89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4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3315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dirty="0" smtClean="0">
                <a:latin typeface="Calibri" pitchFamily="34" charset="0"/>
              </a:rPr>
              <a:t>14 May 2014 - </a:t>
            </a:r>
            <a:r>
              <a:rPr lang="en-SG" altLang="en-US" sz="900" dirty="0" err="1" smtClean="0">
                <a:latin typeface="Calibri" pitchFamily="34" charset="0"/>
              </a:rPr>
              <a:t>SeSaMe</a:t>
            </a:r>
            <a:r>
              <a:rPr lang="en-SG" altLang="en-US" sz="900" dirty="0" smtClean="0">
                <a:latin typeface="Calibri" pitchFamily="34" charset="0"/>
              </a:rPr>
              <a:t> Workshop</a:t>
            </a:r>
            <a:endParaRPr lang="en-US" altLang="en-US" sz="900" dirty="0" smtClean="0">
              <a:latin typeface="Calibri" pitchFamily="34" charset="0"/>
            </a:endParaRPr>
          </a:p>
        </p:txBody>
      </p:sp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Research Problem</a:t>
            </a:r>
            <a:endParaRPr lang="en-US" altLang="en-US" sz="3600" dirty="0" smtClean="0"/>
          </a:p>
        </p:txBody>
      </p:sp>
      <p:sp>
        <p:nvSpPr>
          <p:cNvPr id="13317" name="Content Placeholder 8"/>
          <p:cNvSpPr txBox="1">
            <a:spLocks/>
          </p:cNvSpPr>
          <p:nvPr/>
        </p:nvSpPr>
        <p:spPr bwMode="auto">
          <a:xfrm>
            <a:off x="576263" y="1244600"/>
            <a:ext cx="76438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681038" indent="233363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dirty="0"/>
              <a:t>Problem</a:t>
            </a:r>
          </a:p>
          <a:p>
            <a:pPr>
              <a:buFontTx/>
              <a:buChar char="•"/>
            </a:pPr>
            <a:r>
              <a:rPr lang="en-SG" altLang="en-US" sz="2000" b="1" dirty="0" err="1"/>
              <a:t>SI</a:t>
            </a:r>
            <a:r>
              <a:rPr lang="en-SG" altLang="en-US" sz="2000" dirty="0" err="1"/>
              <a:t>nging</a:t>
            </a:r>
            <a:r>
              <a:rPr lang="en-SG" altLang="en-US" sz="2000" dirty="0"/>
              <a:t>-song </a:t>
            </a:r>
            <a:r>
              <a:rPr lang="en-SG" altLang="en-US" sz="2000" b="1" dirty="0"/>
              <a:t>R</a:t>
            </a:r>
            <a:r>
              <a:rPr lang="en-SG" altLang="en-US" sz="2000" dirty="0"/>
              <a:t>ecommendation (SIR) for a social singing community(SSC)</a:t>
            </a:r>
            <a:endParaRPr lang="en-US" altLang="en-US" sz="2000" dirty="0"/>
          </a:p>
          <a:p>
            <a:endParaRPr lang="en-US" altLang="en-US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Objective</a:t>
            </a:r>
          </a:p>
          <a:p>
            <a:pPr>
              <a:buFontTx/>
              <a:buChar char="•"/>
            </a:pPr>
            <a:r>
              <a:rPr lang="en-SG" altLang="en-US" sz="2000" dirty="0"/>
              <a:t>Develop a singing song recommendation </a:t>
            </a:r>
            <a:r>
              <a:rPr lang="en-SG" altLang="en-US" sz="2000" dirty="0" smtClean="0"/>
              <a:t>algorithm which </a:t>
            </a:r>
            <a:r>
              <a:rPr lang="en-SG" altLang="en-US" sz="2000" dirty="0"/>
              <a:t>takes users’ singing history as input and recommends songs that each user can </a:t>
            </a:r>
            <a:r>
              <a:rPr lang="en-SG" altLang="en-US" sz="2000" dirty="0" smtClean="0"/>
              <a:t>get a good singing performance.</a:t>
            </a:r>
            <a:endParaRPr lang="en-SG" altLang="en-US" sz="2000" dirty="0"/>
          </a:p>
          <a:p>
            <a:pPr>
              <a:buFontTx/>
              <a:buChar char="•"/>
            </a:pPr>
            <a:endParaRPr lang="en-US" altLang="en-US" sz="2000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Basic Idea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Good singing performance</a:t>
            </a:r>
            <a:r>
              <a:rPr lang="en-SG" altLang="en-US" sz="1800" dirty="0"/>
              <a:t> </a:t>
            </a:r>
            <a:r>
              <a:rPr lang="en-SG" altLang="en-US" sz="1800" dirty="0" smtClean="0"/>
              <a:t>means high listener ratings</a:t>
            </a:r>
          </a:p>
          <a:p>
            <a:pPr>
              <a:buFontTx/>
              <a:buChar char="•"/>
            </a:pPr>
            <a:r>
              <a:rPr lang="en-SG" altLang="en-US" sz="1800" dirty="0" smtClean="0"/>
              <a:t>Recommend </a:t>
            </a:r>
            <a:r>
              <a:rPr lang="en-SG" altLang="en-US" sz="1800" dirty="0"/>
              <a:t>songs that </a:t>
            </a:r>
            <a:r>
              <a:rPr lang="en-SG" altLang="en-US" sz="1800" dirty="0" smtClean="0"/>
              <a:t>are easier to get a good performance comparing </a:t>
            </a:r>
            <a:r>
              <a:rPr lang="en-SG" altLang="en-US" sz="1800" dirty="0"/>
              <a:t>with user’s </a:t>
            </a:r>
            <a:r>
              <a:rPr lang="en-SG" altLang="en-US" sz="1800" dirty="0" smtClean="0"/>
              <a:t>singing history.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Not recommend easy-to-sing song</a:t>
            </a:r>
            <a:endParaRPr lang="en-SG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CECAA65A-DF9A-45A5-A33F-35CE5FFB4E6E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5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1434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Challenge</a:t>
            </a:r>
            <a:r>
              <a:rPr lang="en-US" altLang="en-US" sz="3600" b="1" dirty="0"/>
              <a:t>s</a:t>
            </a:r>
            <a:endParaRPr lang="en-US" altLang="en-US" sz="3600" dirty="0" smtClean="0"/>
          </a:p>
        </p:txBody>
      </p:sp>
      <p:sp>
        <p:nvSpPr>
          <p:cNvPr id="14341" name="Content Placeholder 8"/>
          <p:cNvSpPr txBox="1">
            <a:spLocks/>
          </p:cNvSpPr>
          <p:nvPr/>
        </p:nvSpPr>
        <p:spPr bwMode="auto">
          <a:xfrm>
            <a:off x="576263" y="1261225"/>
            <a:ext cx="764381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1pPr>
            <a:lvl2pPr marL="338138" indent="4763">
              <a:spcBef>
                <a:spcPct val="20000"/>
              </a:spcBef>
              <a:defRPr sz="2300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2pPr>
            <a:lvl3pPr marL="342900" indent="-3175">
              <a:spcBef>
                <a:spcPct val="20000"/>
              </a:spcBef>
              <a:defRPr sz="2000">
                <a:solidFill>
                  <a:srgbClr val="FF6600"/>
                </a:solidFill>
                <a:latin typeface="Arial" pitchFamily="34" charset="0"/>
                <a:ea typeface="MS PGothic" pitchFamily="34" charset="-128"/>
              </a:defRPr>
            </a:lvl3pPr>
            <a:lvl4pPr marL="1030288" indent="6350">
              <a:spcBef>
                <a:spcPct val="20000"/>
              </a:spcBef>
              <a:defRPr sz="2000" i="1"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4pPr>
            <a:lvl5pPr marL="1374775" indent="454025">
              <a:spcBef>
                <a:spcPct val="20000"/>
              </a:spcBef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5pPr>
            <a:lvl6pPr marL="18319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6pPr>
            <a:lvl7pPr marL="22891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7pPr>
            <a:lvl8pPr marL="27463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8pPr>
            <a:lvl9pPr marL="3203575" indent="454025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000" i="1" dirty="0" smtClean="0"/>
              <a:t>Discover </a:t>
            </a:r>
            <a:r>
              <a:rPr lang="en-US" altLang="en-US" sz="2000" dirty="0" smtClean="0"/>
              <a:t>difficulty relation between </a:t>
            </a:r>
            <a:r>
              <a:rPr lang="en-US" altLang="en-US" sz="2000" dirty="0"/>
              <a:t>two songs </a:t>
            </a:r>
          </a:p>
          <a:p>
            <a:pPr>
              <a:buFontTx/>
              <a:buChar char="•"/>
            </a:pPr>
            <a:r>
              <a:rPr lang="en-US" altLang="zh-CN" sz="1800" dirty="0" smtClean="0"/>
              <a:t>This </a:t>
            </a:r>
            <a:r>
              <a:rPr lang="en-US" altLang="zh-CN" sz="1800" dirty="0"/>
              <a:t>kind of relation between two songs as difficulty ordering</a:t>
            </a:r>
            <a:r>
              <a:rPr lang="en-US" altLang="en-US" sz="1800" dirty="0" smtClean="0"/>
              <a:t>.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To make recommendation, how </a:t>
            </a:r>
            <a:r>
              <a:rPr lang="en-US" altLang="en-US" sz="1800" dirty="0"/>
              <a:t>reliable is the </a:t>
            </a:r>
            <a:r>
              <a:rPr lang="en-US" altLang="en-US" sz="1800" i="1" dirty="0"/>
              <a:t>difficulty</a:t>
            </a:r>
            <a:r>
              <a:rPr lang="en-US" altLang="en-US" sz="1800" dirty="0"/>
              <a:t> </a:t>
            </a:r>
            <a:r>
              <a:rPr lang="en-US" altLang="en-US" sz="1800" i="1" dirty="0" smtClean="0"/>
              <a:t>ordering</a:t>
            </a:r>
            <a:r>
              <a:rPr lang="en-US" altLang="en-US" sz="1800" dirty="0" smtClean="0"/>
              <a:t>?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altLang="en-US" sz="1800" dirty="0"/>
          </a:p>
          <a:p>
            <a:pPr>
              <a:buFont typeface="Wingdings" pitchFamily="2" charset="2"/>
              <a:buChar char="Ø"/>
            </a:pPr>
            <a:r>
              <a:rPr lang="en-US" altLang="en-US" sz="1800" dirty="0"/>
              <a:t>Recommendation based on </a:t>
            </a:r>
            <a:r>
              <a:rPr lang="en-US" altLang="en-US" sz="1800" dirty="0" smtClean="0"/>
              <a:t>orderings</a:t>
            </a:r>
            <a:endParaRPr lang="en-US" altLang="en-US" sz="1800" dirty="0"/>
          </a:p>
          <a:p>
            <a:pPr>
              <a:buFontTx/>
              <a:buChar char="•"/>
            </a:pPr>
            <a:r>
              <a:rPr lang="en-US" altLang="en-US" sz="1800" dirty="0" smtClean="0"/>
              <a:t>Limited difficulty orderings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Do recommendation based on these orderings</a:t>
            </a:r>
            <a:endParaRPr lang="en-US" altLang="en-US" sz="1800" dirty="0"/>
          </a:p>
          <a:p>
            <a:pPr>
              <a:buFontTx/>
              <a:buChar char="•"/>
            </a:pPr>
            <a:endParaRPr lang="en-US" altLang="en-US" sz="1800" dirty="0"/>
          </a:p>
          <a:p>
            <a:pPr marL="0" indent="0"/>
            <a:endParaRPr lang="en-US" altLang="en-US" sz="1800" dirty="0"/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6315D785-D20C-4368-89B8-BCB7BA33F82E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6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6387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 </a:t>
            </a:r>
            <a:r>
              <a:rPr lang="en-US" altLang="en-US" sz="3600" b="1" smtClean="0"/>
              <a:t>Framework Overview</a:t>
            </a:r>
            <a:endParaRPr lang="en-US" altLang="en-US" sz="3600" smtClean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973263"/>
            <a:ext cx="8494712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35B8DEA-9977-42DF-A812-3B90BB1DF031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7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7411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Song Difficulty Ordering</a:t>
            </a:r>
            <a:endParaRPr lang="en-US" alt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3" name="Content Placeholder 8"/>
              <p:cNvSpPr txBox="1">
                <a:spLocks/>
              </p:cNvSpPr>
              <p:nvPr/>
            </p:nvSpPr>
            <p:spPr bwMode="auto">
              <a:xfrm>
                <a:off x="576263" y="1244600"/>
                <a:ext cx="7643812" cy="510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282575" indent="-285750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>
                  <a:buFont typeface="Wingdings" pitchFamily="2" charset="2"/>
                  <a:buChar char="Ø"/>
                </a:pPr>
                <a:r>
                  <a:rPr lang="en-US" altLang="en-US" sz="2000" dirty="0" smtClean="0"/>
                  <a:t>Voting-Based Strategy</a:t>
                </a:r>
              </a:p>
              <a:p>
                <a:pPr>
                  <a:buFontTx/>
                  <a:buChar char="•"/>
                </a:pPr>
                <a:r>
                  <a:rPr lang="en-US" altLang="en-US" sz="1800" dirty="0"/>
                  <a:t>A group of singers compares the </a:t>
                </a:r>
                <a:r>
                  <a:rPr lang="en-US" altLang="en-US" sz="1800" dirty="0" smtClean="0"/>
                  <a:t>difficulty in performance </a:t>
                </a:r>
                <a:r>
                  <a:rPr lang="en-US" altLang="en-US" sz="18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b="0" i="0" dirty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1800" dirty="0" smtClean="0"/>
                  <a:t> represents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 is harder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/>
                <a:endParaRPr lang="en-US" altLang="en-US" sz="20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sz="2000" dirty="0"/>
                  <a:t>Definition: </a:t>
                </a:r>
                <a:r>
                  <a:rPr lang="en-US" altLang="en-US" sz="2000" i="1" dirty="0"/>
                  <a:t>Difficulty Voting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SG" altLang="en-US" sz="1800" dirty="0" smtClean="0"/>
                  <a:t>The process of voting the singing difficulty between two songs,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altLang="en-US" sz="1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1800" dirty="0" smtClean="0"/>
                  <a:t>is the </a:t>
                </a:r>
                <a:r>
                  <a:rPr lang="en-SG" altLang="en-US" sz="1800" dirty="0"/>
                  <a:t>number of votes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1800" dirty="0"/>
                  <a:t>get respectively.</a:t>
                </a:r>
                <a:endParaRPr lang="en-US" altLang="en-US" sz="1600" dirty="0"/>
              </a:p>
              <a:p>
                <a:pPr lvl="1"/>
                <a:r>
                  <a:rPr lang="en-US" altLang="en-US" sz="1800" dirty="0"/>
                  <a:t> </a:t>
                </a:r>
              </a:p>
              <a:p>
                <a:pPr lvl="1"/>
                <a:endParaRPr lang="en-US" altLang="en-US" sz="1600" dirty="0"/>
              </a:p>
              <a:p>
                <a:pPr>
                  <a:buFont typeface="Wingdings" pitchFamily="2" charset="2"/>
                  <a:buChar char="Ø"/>
                </a:pPr>
                <a:r>
                  <a:rPr lang="en-US" altLang="en-US" sz="2000" dirty="0"/>
                  <a:t>Definition: </a:t>
                </a:r>
                <a:r>
                  <a:rPr lang="en-US" altLang="en-US" sz="2000" i="1" dirty="0"/>
                  <a:t>Song Difficulty Ordering</a:t>
                </a:r>
                <a:endParaRPr lang="en-US" altLang="en-US" sz="1800" i="1" dirty="0"/>
              </a:p>
              <a:p>
                <a:pPr>
                  <a:buFontTx/>
                  <a:buChar char="•"/>
                </a:pPr>
                <a:r>
                  <a:rPr lang="en-US" altLang="en-US" sz="1800" dirty="0"/>
                  <a:t>The majority </a:t>
                </a:r>
                <a:r>
                  <a:rPr lang="en-US" altLang="en-US" sz="1800" dirty="0" smtClean="0"/>
                  <a:t>people’s choice </a:t>
                </a:r>
                <a:r>
                  <a:rPr lang="en-US" altLang="en-US" sz="1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18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17413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63" y="12446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718" t="-478" r="-14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9BD4CE2D-804B-4CF7-AE7B-644774D71677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8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8435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b="1" smtClean="0"/>
              <a:t> Support of Difficulty Ordering</a:t>
            </a:r>
            <a:endParaRPr lang="en-US" altLang="en-US" sz="36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</p:spPr>
            <p:txBody>
              <a:bodyPr/>
              <a:lstStyle>
                <a:lvl1pPr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Definition: </a:t>
                </a:r>
                <a:r>
                  <a:rPr lang="en-US" altLang="en-US" sz="2000" i="1" dirty="0" smtClean="0"/>
                  <a:t>Support </a:t>
                </a:r>
              </a:p>
              <a:p>
                <a:pPr>
                  <a:defRPr/>
                </a:pPr>
                <a:r>
                  <a:rPr lang="en-US" altLang="en-US" sz="2000" dirty="0" smtClean="0"/>
                  <a:t>Support of </a:t>
                </a:r>
                <a:r>
                  <a:rPr lang="en-SG" altLang="en-US" sz="2000" dirty="0" smtClean="0"/>
                  <a:t>the difficulty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2000" dirty="0" smtClean="0"/>
                  <a:t>is the number of votes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2000" dirty="0" smtClean="0"/>
                  <a:t>gets</a:t>
                </a:r>
              </a:p>
              <a:p>
                <a:pPr>
                  <a:defRPr/>
                </a:pPr>
                <a:endParaRPr lang="en-US" alt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Measure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2000" dirty="0"/>
                  <a:t>gets sufficient supports</a:t>
                </a:r>
                <a:endParaRPr lang="en-US" altLang="en-US" sz="2000" dirty="0" smtClean="0"/>
              </a:p>
              <a:p>
                <a:pPr>
                  <a:defRPr/>
                </a:pPr>
                <a:r>
                  <a:rPr lang="en-US" altLang="en-US" sz="2000" dirty="0"/>
                  <a:t>the </a:t>
                </a:r>
                <a:r>
                  <a:rPr lang="en-US" altLang="en-US" sz="2000" dirty="0" smtClean="0"/>
                  <a:t>probability of </a:t>
                </a:r>
                <a:r>
                  <a:rPr lang="en-US" altLang="en-US" sz="2000" dirty="0"/>
                  <a:t>the difficulty </a:t>
                </a:r>
                <a:r>
                  <a:rPr lang="en-US" altLang="en-US" sz="2000" dirty="0" smtClean="0"/>
                  <a:t>ordering </a:t>
                </a:r>
                <a:r>
                  <a:rPr lang="en-US" altLang="en-US" sz="2000" dirty="0"/>
                  <a:t>to be used in </a:t>
                </a:r>
                <a:r>
                  <a:rPr lang="en-US" altLang="en-US" sz="2000" dirty="0" smtClean="0"/>
                  <a:t>recommendation</a:t>
                </a:r>
              </a:p>
              <a:p>
                <a:pPr>
                  <a:defRPr/>
                </a:pPr>
                <a:endParaRPr lang="en-US" altLang="en-US" sz="2000" dirty="0" smtClean="0"/>
              </a:p>
              <a:p>
                <a:pPr>
                  <a:defRPr/>
                </a:pPr>
                <a:r>
                  <a:rPr lang="en-US" altLang="en-US" sz="2000" dirty="0" smtClean="0"/>
                  <a:t>      </a:t>
                </a:r>
              </a:p>
              <a:p>
                <a:pPr>
                  <a:defRPr/>
                </a:pPr>
                <a:r>
                  <a:rPr lang="en-US" altLang="en-US" sz="2000" dirty="0" smtClean="0"/>
                  <a:t>Example:                          </a:t>
                </a:r>
              </a:p>
              <a:p>
                <a:pPr>
                  <a:buFontTx/>
                  <a:buChar char="•"/>
                  <a:defRPr/>
                </a:pPr>
                <a:endParaRPr lang="en-US" altLang="en-US" sz="2000" dirty="0" smtClean="0"/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878" t="-478" r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9" name="Picture 8" descr="C:\Users\zwj\Dropbox\CBSR-NUS\notes\mk-mm14\figs\org\presentsuppor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16" y="3573378"/>
            <a:ext cx="2028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5024438"/>
            <a:ext cx="30289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B60F9B68-7A3F-4546-8A2B-7AD570295652}" type="slidenum">
              <a:rPr lang="en-US" altLang="en-US" sz="900" smtClean="0">
                <a:solidFill>
                  <a:schemeClr val="bg1"/>
                </a:solidFill>
                <a:latin typeface="Calibri" pitchFamily="34" charset="0"/>
              </a:rPr>
              <a:pPr/>
              <a:t>9</a:t>
            </a:fld>
            <a:endParaRPr lang="en-US" altLang="en-US" sz="1400" smtClean="0">
              <a:latin typeface="Calibri" pitchFamily="34" charset="0"/>
            </a:endParaRPr>
          </a:p>
        </p:txBody>
      </p:sp>
      <p:sp>
        <p:nvSpPr>
          <p:cNvPr id="19459" name="Footer Placeholder 7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SG" altLang="en-US" sz="900" smtClean="0">
                <a:latin typeface="Calibri" pitchFamily="34" charset="0"/>
              </a:rPr>
              <a:t>14 May 2014 - SeSaMe Workshop</a:t>
            </a:r>
            <a:endParaRPr lang="en-US" altLang="en-US" sz="900" smtClean="0">
              <a:latin typeface="Calibri" pitchFamily="34" charset="0"/>
            </a:endParaRPr>
          </a:p>
        </p:txBody>
      </p:sp>
      <p:sp>
        <p:nvSpPr>
          <p:cNvPr id="19460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n-US" altLang="en-US" sz="3600" b="1" dirty="0" smtClean="0"/>
              <a:t>Confidence of Difficulty Ordering</a:t>
            </a:r>
            <a:endParaRPr lang="en-US" alt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</p:spPr>
            <p:txBody>
              <a:bodyPr/>
              <a:lstStyle>
                <a:lvl1pPr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338138" indent="4763">
                  <a:spcBef>
                    <a:spcPct val="20000"/>
                  </a:spcBef>
                  <a:defRPr sz="2300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681038" indent="233363">
                  <a:spcBef>
                    <a:spcPct val="20000"/>
                  </a:spcBef>
                  <a:defRPr sz="2000">
                    <a:solidFill>
                      <a:srgbClr val="FF6600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030288" indent="6350">
                  <a:spcBef>
                    <a:spcPct val="20000"/>
                  </a:spcBef>
                  <a:defRPr sz="2000" i="1"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1374775" indent="454025">
                  <a:spcBef>
                    <a:spcPct val="20000"/>
                  </a:spcBef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18319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2891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27463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203575" indent="454025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rgbClr val="003399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Definition: </a:t>
                </a:r>
                <a:r>
                  <a:rPr lang="en-US" altLang="en-US" sz="2000" i="1" dirty="0" smtClean="0"/>
                  <a:t>Confidence</a:t>
                </a:r>
              </a:p>
              <a:p>
                <a:pPr lvl="1">
                  <a:defRPr/>
                </a:pPr>
                <a:r>
                  <a:rPr lang="en-SG" altLang="en-US" sz="1800" dirty="0" smtClean="0"/>
                  <a:t>The confidence of the difficulty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is the probability of getting the judgment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is more difficult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’s vote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b="0" i="1" dirty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  <m:r>
                          <a:rPr lang="en-US" alt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altLang="en-US" sz="1800" dirty="0" smtClean="0"/>
                  <a:t> ,</a:t>
                </a:r>
                <a:r>
                  <a:rPr lang="en-US" alt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𝑃</m:t>
                        </m:r>
                        <m:r>
                          <a:rPr lang="en-US" altLang="en-US" sz="1800" i="1" dirty="0">
                            <a:latin typeface="Cambria Math"/>
                          </a:rPr>
                          <m:t>(</m:t>
                        </m:r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18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6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600" i="1" dirty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en-US" sz="16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sz="1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1400" i="1" dirty="0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altLang="en-US" sz="1800" i="1" dirty="0">
                        <a:latin typeface="Cambria Math"/>
                      </a:rPr>
                      <m:t>) </m:t>
                    </m:r>
                  </m:oMath>
                </a14:m>
                <a:endParaRPr lang="en-US" altLang="en-US" sz="1800" dirty="0" smtClean="0"/>
              </a:p>
              <a:p>
                <a:pPr lvl="1">
                  <a:defRPr/>
                </a:pPr>
                <a:endParaRPr lang="en-US" altLang="en-US" sz="18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 smtClean="0"/>
                  <a:t>Estimate </a:t>
                </a:r>
                <a:r>
                  <a:rPr lang="en-US" altLang="en-US" sz="2000" i="1" dirty="0" smtClean="0"/>
                  <a:t>Confidence</a:t>
                </a:r>
                <a:endParaRPr lang="en-US" altLang="en-US" sz="1800" i="1" dirty="0" smtClean="0"/>
              </a:p>
              <a:p>
                <a:pPr>
                  <a:defRPr/>
                </a:pPr>
                <a:r>
                  <a:rPr lang="en-SG" altLang="en-US" sz="2000" dirty="0"/>
                  <a:t> </a:t>
                </a:r>
                <a:r>
                  <a:rPr lang="en-SG" altLang="en-US" sz="2000" dirty="0" smtClean="0"/>
                  <a:t>    1. </a:t>
                </a:r>
                <a:r>
                  <a:rPr lang="en-US" altLang="en-US" sz="2000" dirty="0"/>
                  <a:t>R</a:t>
                </a:r>
                <a:r>
                  <a:rPr lang="en-US" altLang="zh-CN" sz="2000" dirty="0" smtClean="0"/>
                  <a:t>epresent </a:t>
                </a:r>
                <a:r>
                  <a:rPr lang="en-US" altLang="zh-CN" sz="2000" dirty="0"/>
                  <a:t>confidence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/>
                          </a:rPr>
                          <m:t>𝑃</m:t>
                        </m:r>
                        <m:r>
                          <a:rPr lang="en-US" altLang="en-US" sz="2000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18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 dirty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en-US" sz="18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1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1600" i="1" dirty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600" b="0" i="1" dirty="0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altLang="en-US" sz="1600" b="0" i="1" dirty="0" smtClean="0">
                            <a:latin typeface="Cambria Math"/>
                          </a:rPr>
                          <m:t>|</m:t>
                        </m:r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/>
                      </a:rPr>
                      <m:t>)</m:t>
                    </m:r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2000" dirty="0" smtClean="0"/>
                  <a:t>using </a:t>
                </a:r>
                <a:r>
                  <a:rPr lang="en-US" altLang="en-US" sz="2000" dirty="0"/>
                  <a:t>B</a:t>
                </a:r>
                <a:r>
                  <a:rPr lang="en-US" altLang="zh-CN" sz="2000" dirty="0"/>
                  <a:t>ayes </a:t>
                </a:r>
                <a:r>
                  <a:rPr lang="en-US" altLang="zh-CN" sz="2000" dirty="0" smtClean="0"/>
                  <a:t>rule</a:t>
                </a:r>
                <a:endParaRPr lang="en-SG" altLang="en-US" sz="2000" dirty="0" smtClean="0"/>
              </a:p>
              <a:p>
                <a:pPr>
                  <a:defRPr/>
                </a:pP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    2. Assume a subject’s voting as a Bernoulli trial</a:t>
                </a:r>
                <a:endParaRPr lang="en-US" altLang="en-US" sz="2400" dirty="0" smtClean="0"/>
              </a:p>
              <a:p>
                <a:pPr>
                  <a:defRPr/>
                </a:pPr>
                <a:endParaRPr lang="en-US" altLang="en-US" sz="18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000" dirty="0"/>
                  <a:t>Measure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en-US" sz="20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SG" altLang="en-US" sz="2000" dirty="0"/>
                  <a:t>gets </a:t>
                </a:r>
                <a:r>
                  <a:rPr lang="en-SG" altLang="en-US" sz="2000" dirty="0" smtClean="0"/>
                  <a:t>high confidence.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3" y="1244600"/>
                <a:ext cx="7643812" cy="5102225"/>
              </a:xfrm>
              <a:prstGeom prst="rect">
                <a:avLst/>
              </a:prstGeom>
              <a:blipFill rotWithShape="1">
                <a:blip r:embed="rId3"/>
                <a:stretch>
                  <a:fillRect l="-718" t="-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4905542"/>
            <a:ext cx="371633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IRO</Template>
  <TotalTime>39950</TotalTime>
  <Words>1387</Words>
  <Application>Microsoft Office PowerPoint</Application>
  <PresentationFormat>全屏显示(4:3)</PresentationFormat>
  <Paragraphs>233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Blank</vt:lpstr>
      <vt:lpstr>Song Recommendation for Social Singing Community</vt:lpstr>
      <vt:lpstr>PowerPoint 演示文稿</vt:lpstr>
      <vt:lpstr> Community Difference</vt:lpstr>
      <vt:lpstr> Research Problem</vt:lpstr>
      <vt:lpstr> Challenges</vt:lpstr>
      <vt:lpstr> Framework Overview</vt:lpstr>
      <vt:lpstr> Song Difficulty Ordering</vt:lpstr>
      <vt:lpstr> Support of Difficulty Ordering</vt:lpstr>
      <vt:lpstr> Confidence of Difficulty Ordering</vt:lpstr>
      <vt:lpstr> Reliability of Difficulty Ordering</vt:lpstr>
      <vt:lpstr>Difficulty Ordering Discovery</vt:lpstr>
      <vt:lpstr> Song Recommendation: Basic Idea</vt:lpstr>
      <vt:lpstr>Performance Degree</vt:lpstr>
      <vt:lpstr> Probabilistic Inference</vt:lpstr>
      <vt:lpstr> Iterative Probabilistic Inference (IPI)</vt:lpstr>
      <vt:lpstr>Experiment Setup</vt:lpstr>
      <vt:lpstr>Baseline Method</vt:lpstr>
      <vt:lpstr>Baseline Comparison</vt:lpstr>
      <vt:lpstr>Baseline Comparison</vt:lpstr>
      <vt:lpstr>Test for Cold Start User</vt:lpstr>
      <vt:lpstr>Future Works</vt:lpstr>
    </vt:vector>
  </TitlesOfParts>
  <Manager>IRO</Manager>
  <Company>National University of Singapore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 Overview (as at 08 April 2005)</dc:title>
  <dc:subject>IRO</dc:subject>
  <dc:creator>KPS</dc:creator>
  <cp:lastModifiedBy>Bill</cp:lastModifiedBy>
  <cp:revision>2781</cp:revision>
  <dcterms:created xsi:type="dcterms:W3CDTF">2001-07-31T09:05:05Z</dcterms:created>
  <dcterms:modified xsi:type="dcterms:W3CDTF">2015-01-02T12:32:32Z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y0">
    <vt:lpwstr>Presentations</vt:lpwstr>
  </property>
  <property fmtid="{D5CDD505-2E9C-101B-9397-08002B2CF9AE}" pid="3" name="Originator">
    <vt:lpwstr>1523</vt:lpwstr>
  </property>
  <property fmtid="{D5CDD505-2E9C-101B-9397-08002B2CF9AE}" pid="4" name="Date">
    <vt:lpwstr>2003-12-17T00:00:00Z</vt:lpwstr>
  </property>
</Properties>
</file>